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49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7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66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13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28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68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5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3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0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82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CEC1-9D6C-4613-8D4D-1D548114DFCF}" type="datetimeFigureOut">
              <a:rPr kumimoji="1" lang="ja-JP" altLang="en-US" smtClean="0"/>
              <a:t>2024/12/14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FC829-5651-42C0-B28C-BC6EC58017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214"/>
            <a:ext cx="7462345" cy="304925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965808" y="4462981"/>
            <a:ext cx="606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タイトル：</a:t>
            </a:r>
            <a:r>
              <a:rPr kumimoji="1" lang="en-US" altLang="ja-JP" sz="2400" b="1" dirty="0" err="1" smtClean="0"/>
              <a:t>Middle_War</a:t>
            </a:r>
            <a:r>
              <a:rPr kumimoji="1" lang="en-US" altLang="ja-JP" sz="2400" b="1" dirty="0" smtClean="0"/>
              <a:t>(</a:t>
            </a:r>
            <a:r>
              <a:rPr kumimoji="1" lang="ja-JP" altLang="en-US" sz="2400" b="1" dirty="0" smtClean="0"/>
              <a:t>みどるうぉー</a:t>
            </a:r>
            <a:r>
              <a:rPr kumimoji="1" lang="en-US" altLang="ja-JP" sz="2400" b="1" dirty="0" smtClean="0"/>
              <a:t>)</a:t>
            </a:r>
          </a:p>
          <a:p>
            <a:r>
              <a:rPr kumimoji="1" lang="ja-JP" altLang="en-US" sz="2400" b="1" dirty="0" smtClean="0"/>
              <a:t>ジャンル：</a:t>
            </a:r>
            <a:r>
              <a:rPr lang="ja-JP" altLang="en-US" sz="2400" b="1" dirty="0" smtClean="0"/>
              <a:t>ターン制ストラテジー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プレイ人数：</a:t>
            </a:r>
            <a:r>
              <a:rPr lang="ja-JP" altLang="en-US" sz="2400" b="1" dirty="0" smtClean="0"/>
              <a:t>１人</a:t>
            </a:r>
            <a:endParaRPr kumimoji="1" lang="en-US" altLang="ja-JP" sz="2400" b="1" dirty="0" smtClean="0"/>
          </a:p>
          <a:p>
            <a:r>
              <a:rPr kumimoji="1" lang="ja-JP" altLang="en-US" sz="2400" b="1" dirty="0" smtClean="0"/>
              <a:t>ハード：</a:t>
            </a:r>
            <a:r>
              <a:rPr kumimoji="1" lang="en-US" altLang="ja-JP" sz="2400" b="1" dirty="0" smtClean="0"/>
              <a:t>PC</a:t>
            </a:r>
          </a:p>
          <a:p>
            <a:r>
              <a:rPr lang="ja-JP" altLang="en-US" sz="2400" b="1" dirty="0"/>
              <a:t>開発</a:t>
            </a:r>
            <a:r>
              <a:rPr lang="ja-JP" altLang="en-US" sz="2400" b="1" dirty="0" smtClean="0"/>
              <a:t>環境：</a:t>
            </a:r>
            <a:r>
              <a:rPr lang="en-US" altLang="ja-JP" sz="2400" b="1" dirty="0" smtClean="0"/>
              <a:t>Unity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27" y="-72314"/>
            <a:ext cx="8776138" cy="4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4438734" y="4687865"/>
            <a:ext cx="2736463" cy="4939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418784" y="5258960"/>
            <a:ext cx="2897487" cy="10612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21033" y="54664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地域統一！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25893" y="145223"/>
            <a:ext cx="4804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の目標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l="12065"/>
          <a:stretch/>
        </p:blipFill>
        <p:spPr>
          <a:xfrm>
            <a:off x="454174" y="3762954"/>
            <a:ext cx="3590613" cy="2837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l="6169" r="3355" b="466"/>
          <a:stretch/>
        </p:blipFill>
        <p:spPr>
          <a:xfrm>
            <a:off x="7710218" y="3762954"/>
            <a:ext cx="3594538" cy="2837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テキスト ボックス 24"/>
          <p:cNvSpPr txBox="1"/>
          <p:nvPr/>
        </p:nvSpPr>
        <p:spPr>
          <a:xfrm>
            <a:off x="2123355" y="1554575"/>
            <a:ext cx="8439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全国統一を果たす</a:t>
            </a:r>
            <a:r>
              <a:rPr lang="ja-JP" altLang="en-US" sz="4400" b="1" dirty="0" smtClean="0"/>
              <a:t>べく、</a:t>
            </a:r>
            <a:endParaRPr lang="en-US" altLang="ja-JP" sz="4400" b="1" dirty="0" smtClean="0"/>
          </a:p>
          <a:p>
            <a:r>
              <a:rPr lang="ja-JP" altLang="en-US" sz="4400" b="1" dirty="0" smtClean="0"/>
              <a:t>さまざまな国に侵略をしていく。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207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25892" y="145223"/>
            <a:ext cx="4824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ゲーム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の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流れ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1537" y="4320424"/>
            <a:ext cx="67505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0000"/>
                </a:solidFill>
              </a:rPr>
              <a:t>赤旗の自陣地</a:t>
            </a:r>
            <a:r>
              <a:rPr kumimoji="1" lang="ja-JP" altLang="en-US" sz="3200" b="1" dirty="0" smtClean="0"/>
              <a:t>から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>
                <a:solidFill>
                  <a:srgbClr val="00B0F0"/>
                </a:solidFill>
              </a:rPr>
              <a:t>青旗の敵陣地</a:t>
            </a:r>
            <a:r>
              <a:rPr kumimoji="1" lang="ja-JP" altLang="en-US" sz="3200" b="1" dirty="0" smtClean="0"/>
              <a:t>に軍を進めていき、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城を破壊することで</a:t>
            </a:r>
            <a:endParaRPr kumimoji="1" lang="en-US" altLang="ja-JP" sz="3200" b="1" dirty="0" smtClean="0"/>
          </a:p>
          <a:p>
            <a:r>
              <a:rPr lang="ja-JP" altLang="en-US" sz="3200" b="1" dirty="0"/>
              <a:t>　</a:t>
            </a:r>
            <a:r>
              <a:rPr kumimoji="1" lang="ja-JP" altLang="en-US" sz="3200" b="1" dirty="0" smtClean="0"/>
              <a:t>その国を統一することが可能</a:t>
            </a:r>
            <a:endParaRPr kumimoji="1" lang="ja-JP" altLang="en-US" sz="3200" b="1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l="22524" t="40113" r="11944"/>
          <a:stretch/>
        </p:blipFill>
        <p:spPr>
          <a:xfrm>
            <a:off x="5475961" y="145223"/>
            <a:ext cx="6374747" cy="3230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21" y="4029022"/>
            <a:ext cx="1256280" cy="125628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4" y="4029022"/>
            <a:ext cx="1296234" cy="129623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5" b="48823"/>
          <a:stretch/>
        </p:blipFill>
        <p:spPr>
          <a:xfrm>
            <a:off x="9703938" y="4306354"/>
            <a:ext cx="940983" cy="978948"/>
          </a:xfrm>
          <a:prstGeom prst="rect">
            <a:avLst/>
          </a:prstGeom>
        </p:spPr>
      </p:pic>
      <p:sp>
        <p:nvSpPr>
          <p:cNvPr id="20" name="左矢印 19"/>
          <p:cNvSpPr/>
          <p:nvPr/>
        </p:nvSpPr>
        <p:spPr>
          <a:xfrm>
            <a:off x="8431358" y="4672209"/>
            <a:ext cx="1253120" cy="415984"/>
          </a:xfrm>
          <a:prstGeom prst="lef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ユニット</a:t>
            </a:r>
            <a:r>
              <a:rPr lang="ja-JP" altLang="en-US" sz="6000" b="1" u="sng" dirty="0">
                <a:latin typeface="HG行書体" panose="03000609000000000000" pitchFamily="65" charset="-128"/>
                <a:ea typeface="HG行書体" panose="03000609000000000000" pitchFamily="65" charset="-128"/>
              </a:rPr>
              <a:t>説明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544" b="50476"/>
          <a:stretch/>
        </p:blipFill>
        <p:spPr>
          <a:xfrm>
            <a:off x="1032640" y="1668103"/>
            <a:ext cx="2333298" cy="23025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7271" b="48687"/>
          <a:stretch/>
        </p:blipFill>
        <p:spPr>
          <a:xfrm>
            <a:off x="5084380" y="1630209"/>
            <a:ext cx="2333297" cy="237838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1" b="56145"/>
          <a:stretch/>
        </p:blipFill>
        <p:spPr>
          <a:xfrm>
            <a:off x="8975833" y="1774886"/>
            <a:ext cx="2159876" cy="223370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歩兵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コストが低く使いやすいが、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攻撃力が低い。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/>
                </a:solidFill>
              </a:rPr>
              <a:t>弓兵</a:t>
            </a:r>
            <a:endParaRPr kumimoji="1"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召喚や移動のための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コスト</a:t>
            </a:r>
            <a:r>
              <a:rPr lang="ja-JP" altLang="en-US" b="1" dirty="0" smtClean="0">
                <a:solidFill>
                  <a:schemeClr val="tx1"/>
                </a:solidFill>
              </a:rPr>
              <a:t>が歩兵より多いが、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攻撃</a:t>
            </a:r>
            <a:r>
              <a:rPr kumimoji="1" lang="ja-JP" altLang="en-US" b="1" dirty="0" smtClean="0">
                <a:solidFill>
                  <a:schemeClr val="tx1"/>
                </a:solidFill>
              </a:rPr>
              <a:t>範囲が広い。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カタパルト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他の</a:t>
            </a:r>
            <a:r>
              <a:rPr lang="ja-JP" altLang="en-US" b="1" dirty="0" smtClean="0">
                <a:solidFill>
                  <a:schemeClr val="tx1"/>
                </a:solidFill>
              </a:rPr>
              <a:t>ユニットとは別に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追加で別のコストが必要。</a:t>
            </a:r>
            <a:endParaRPr kumimoji="1"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その</a:t>
            </a:r>
            <a:r>
              <a:rPr lang="ja-JP" altLang="en-US" b="1" dirty="0" smtClean="0">
                <a:solidFill>
                  <a:schemeClr val="tx1"/>
                </a:solidFill>
              </a:rPr>
              <a:t>分、ステータスが強い。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8757" y="140226"/>
            <a:ext cx="4970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マスギミック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13" y="2057400"/>
            <a:ext cx="1282700" cy="1282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79" y="2057400"/>
            <a:ext cx="1282700" cy="12827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07" y="2057400"/>
            <a:ext cx="1282700" cy="12827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98" y="2057400"/>
            <a:ext cx="1282700" cy="128270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-79320" y="3877755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移動はできるが、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通常の移動にプラスで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コストがかかる。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967325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資源</a:t>
            </a: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通常のコストとは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別に使用するもの。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歩兵のみが採取できる。</a:t>
            </a:r>
            <a:endParaRPr kumimoji="1" lang="en-US" altLang="ja-JP" b="1" dirty="0" smtClean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019064" y="3868989"/>
            <a:ext cx="4273112" cy="30065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1"/>
                </a:solidFill>
              </a:rPr>
              <a:t>森＆深い水</a:t>
            </a:r>
            <a:endParaRPr lang="en-US" altLang="ja-JP" sz="28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ユニットは全て、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このマスに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侵入することができない。</a:t>
            </a:r>
            <a:endParaRPr lang="en-US" altLang="ja-JP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26123" y="0"/>
            <a:ext cx="4056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</a:t>
            </a:r>
            <a:r>
              <a:rPr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説明①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58007" y="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ユニットを選択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470766" y="1143050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ステージ上のユニットをクリックで選択可能</a:t>
            </a:r>
            <a:endParaRPr kumimoji="1" lang="en-US" altLang="ja-JP" sz="2000" b="1" dirty="0" smtClean="0"/>
          </a:p>
          <a:p>
            <a:r>
              <a:rPr lang="ja-JP" altLang="en-US" sz="2000" b="1" dirty="0"/>
              <a:t>　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ユニットが選択状態になると、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>
                <a:solidFill>
                  <a:srgbClr val="00B0F0"/>
                </a:solidFill>
              </a:rPr>
              <a:t>移動可能範囲</a:t>
            </a:r>
            <a:r>
              <a:rPr kumimoji="1" lang="en-US" altLang="ja-JP" sz="2000" b="1" dirty="0" smtClean="0"/>
              <a:t>(</a:t>
            </a:r>
            <a:r>
              <a:rPr kumimoji="1" lang="ja-JP" altLang="en-US" sz="2000" b="1" dirty="0" smtClean="0"/>
              <a:t>青</a:t>
            </a:r>
            <a:r>
              <a:rPr kumimoji="1" lang="en-US" altLang="ja-JP" sz="2000" b="1" dirty="0" smtClean="0"/>
              <a:t>)</a:t>
            </a:r>
            <a:r>
              <a:rPr kumimoji="1" lang="ja-JP" altLang="en-US" sz="2000" b="1" dirty="0" smtClean="0"/>
              <a:t>と</a:t>
            </a:r>
            <a:endParaRPr kumimoji="1" lang="en-US" altLang="ja-JP" sz="2000" b="1" dirty="0" smtClean="0"/>
          </a:p>
          <a:p>
            <a:r>
              <a:rPr lang="ja-JP" altLang="en-US" sz="2000" b="1" dirty="0">
                <a:solidFill>
                  <a:srgbClr val="FF0000"/>
                </a:solidFill>
              </a:rPr>
              <a:t>攻撃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範囲</a:t>
            </a:r>
            <a:r>
              <a:rPr lang="en-US" altLang="ja-JP" sz="2000" b="1" dirty="0" smtClean="0"/>
              <a:t>(</a:t>
            </a:r>
            <a:r>
              <a:rPr lang="ja-JP" altLang="en-US" sz="2000" b="1" dirty="0" smtClean="0"/>
              <a:t>赤</a:t>
            </a:r>
            <a:r>
              <a:rPr lang="en-US" altLang="ja-JP" sz="2000" b="1" dirty="0" smtClean="0"/>
              <a:t>)</a:t>
            </a:r>
            <a:r>
              <a:rPr lang="ja-JP" altLang="en-US" sz="2000" b="1" dirty="0" smtClean="0"/>
              <a:t>が表示される。</a:t>
            </a:r>
            <a:endParaRPr kumimoji="1" lang="ja-JP" altLang="en-US" sz="2000" b="1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l="21827"/>
          <a:stretch/>
        </p:blipFill>
        <p:spPr>
          <a:xfrm>
            <a:off x="6441815" y="4111246"/>
            <a:ext cx="245354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l="22711" t="1638" r="900" b="1117"/>
          <a:stretch/>
        </p:blipFill>
        <p:spPr>
          <a:xfrm>
            <a:off x="9591341" y="4111246"/>
            <a:ext cx="2450573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右矢印 22"/>
          <p:cNvSpPr/>
          <p:nvPr/>
        </p:nvSpPr>
        <p:spPr>
          <a:xfrm>
            <a:off x="8895357" y="4896912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9" y="4915462"/>
            <a:ext cx="627057" cy="627057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10347005" y="4896912"/>
            <a:ext cx="616825" cy="628471"/>
          </a:xfrm>
          <a:prstGeom prst="rect">
            <a:avLst/>
          </a:prstGeom>
          <a:blipFill dpi="0" rotWithShape="1">
            <a:blip r:embed="rId7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8222" y1="76444" x2="58222" y2="76444"/>
                          <a14:foregroundMark x1="58222" y1="76444" x2="58222" y2="76444"/>
                          <a14:foregroundMark x1="59111" y1="77778" x2="59111" y2="77778"/>
                          <a14:foregroundMark x1="59111" y1="78222" x2="59111" y2="78222"/>
                          <a14:foregroundMark x1="60000" y1="75111" x2="60000" y2="75111"/>
                          <a14:foregroundMark x1="57778" y1="72889" x2="57778" y2="72889"/>
                          <a14:foregroundMark x1="55556" y1="69333" x2="55556" y2="69333"/>
                          <a14:foregroundMark x1="54667" y1="66667" x2="54222" y2="65333"/>
                          <a14:foregroundMark x1="53333" y1="61778" x2="53333" y2="61778"/>
                          <a14:foregroundMark x1="52889" y1="59111" x2="52889" y2="59111"/>
                          <a14:foregroundMark x1="51556" y1="55556" x2="51556" y2="55556"/>
                          <a14:foregroundMark x1="51111" y1="53333" x2="51111" y2="53333"/>
                          <a14:foregroundMark x1="48889" y1="49333" x2="48889" y2="49333"/>
                          <a14:foregroundMark x1="48444" y1="47556" x2="48444" y2="47556"/>
                          <a14:foregroundMark x1="48889" y1="45778" x2="49778" y2="45333"/>
                          <a14:foregroundMark x1="52444" y1="45333" x2="52444" y2="45333"/>
                          <a14:foregroundMark x1="53778" y1="45333" x2="53778" y2="45333"/>
                          <a14:foregroundMark x1="53778" y1="45333" x2="56444" y2="45333"/>
                          <a14:foregroundMark x1="56444" y1="45333" x2="57778" y2="45333"/>
                          <a14:foregroundMark x1="57778" y1="45333" x2="57778" y2="45333"/>
                          <a14:foregroundMark x1="52000" y1="43556" x2="52000" y2="43556"/>
                          <a14:foregroundMark x1="50667" y1="42667" x2="50667" y2="42667"/>
                          <a14:foregroundMark x1="49333" y1="40444" x2="49333" y2="40444"/>
                          <a14:foregroundMark x1="42222" y1="32889" x2="42222" y2="32889"/>
                          <a14:foregroundMark x1="40889" y1="32000" x2="40889" y2="32000"/>
                          <a14:foregroundMark x1="34222" y1="28889" x2="34222" y2="30667"/>
                          <a14:foregroundMark x1="34667" y1="36444" x2="36000" y2="38667"/>
                          <a14:foregroundMark x1="36000" y1="39556" x2="37778" y2="44444"/>
                          <a14:foregroundMark x1="38222" y1="44889" x2="38222" y2="44889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5797167" y="2954765"/>
            <a:ext cx="695984" cy="6607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6123" y="13123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</a:t>
            </a:r>
            <a:r>
              <a:rPr kumimoji="1" lang="ja-JP" altLang="en-US" sz="3600" b="1" dirty="0" smtClean="0"/>
              <a:t>を</a:t>
            </a:r>
            <a:r>
              <a:rPr lang="ja-JP" altLang="en-US" sz="3600" b="1" dirty="0"/>
              <a:t>召喚</a:t>
            </a:r>
            <a:endParaRPr kumimoji="1" lang="ja-JP" altLang="en-US" sz="36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81506" y="2283597"/>
            <a:ext cx="5593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画面右にあるゲーム</a:t>
            </a:r>
            <a:r>
              <a:rPr lang="en-US" altLang="ja-JP" sz="2000" b="1" dirty="0" smtClean="0"/>
              <a:t>UI</a:t>
            </a:r>
            <a:r>
              <a:rPr lang="ja-JP" altLang="en-US" sz="2000" b="1" dirty="0" smtClean="0"/>
              <a:t>のユニットをクリック、</a:t>
            </a:r>
            <a:endParaRPr lang="en-US" altLang="ja-JP" sz="2000" b="1" dirty="0" smtClean="0"/>
          </a:p>
          <a:p>
            <a:r>
              <a:rPr kumimoji="1" lang="ja-JP" altLang="en-US" sz="2000" b="1" dirty="0" smtClean="0"/>
              <a:t>自城の周りにあるエリアをクリックで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/>
              <a:t>ユニットを召喚可能。</a:t>
            </a:r>
            <a:endParaRPr kumimoji="1" lang="ja-JP" altLang="en-US" sz="20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9"/>
          <a:srcRect l="22085" t="2844" r="1405" b="2391"/>
          <a:stretch/>
        </p:blipFill>
        <p:spPr>
          <a:xfrm>
            <a:off x="138031" y="4170474"/>
            <a:ext cx="2492258" cy="1759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32" y="5462367"/>
            <a:ext cx="627057" cy="6270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10"/>
          <a:srcRect l="22226" t="1044"/>
          <a:stretch/>
        </p:blipFill>
        <p:spPr>
          <a:xfrm>
            <a:off x="3338614" y="4163369"/>
            <a:ext cx="2461122" cy="176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右矢印 43"/>
          <p:cNvSpPr/>
          <p:nvPr/>
        </p:nvSpPr>
        <p:spPr>
          <a:xfrm>
            <a:off x="2641392" y="4923989"/>
            <a:ext cx="695984" cy="252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26" y="4648023"/>
            <a:ext cx="627057" cy="6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8510" cy="6875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0"/>
            <a:ext cx="3058510" cy="6875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0"/>
            <a:ext cx="3058510" cy="6875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0" y="0"/>
            <a:ext cx="3058510" cy="6875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758" y="140226"/>
            <a:ext cx="4018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u="sng" dirty="0" smtClean="0">
                <a:latin typeface="HG行書体" panose="03000609000000000000" pitchFamily="65" charset="-128"/>
                <a:ea typeface="HG行書体" panose="03000609000000000000" pitchFamily="65" charset="-128"/>
              </a:rPr>
              <a:t>操作説明②</a:t>
            </a:r>
            <a:endParaRPr kumimoji="1" lang="ja-JP" altLang="en-US" sz="6000" b="1" u="sng" dirty="0"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0" y="18347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ユニットの移動</a:t>
            </a:r>
            <a:endParaRPr kumimoji="1" lang="ja-JP" altLang="en-US" sz="3600" b="1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l="6873" t="1289"/>
          <a:stretch/>
        </p:blipFill>
        <p:spPr>
          <a:xfrm>
            <a:off x="169992" y="3343310"/>
            <a:ext cx="2415470" cy="1717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1" y="4477137"/>
            <a:ext cx="627057" cy="627057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204446" y="25248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ユニットの上下左右１マスをクリックすることで</a:t>
            </a:r>
            <a:endParaRPr kumimoji="1" lang="en-US" altLang="ja-JP" b="1" dirty="0" smtClean="0"/>
          </a:p>
          <a:p>
            <a:r>
              <a:rPr lang="ja-JP" altLang="en-US" b="1" dirty="0"/>
              <a:t>任意</a:t>
            </a:r>
            <a:r>
              <a:rPr lang="ja-JP" altLang="en-US" b="1" dirty="0" smtClean="0"/>
              <a:t>のマスに移動可能</a:t>
            </a:r>
            <a:endParaRPr kumimoji="1" lang="ja-JP" altLang="en-US" b="1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4150" t="2185" r="1658" b="2185"/>
          <a:stretch/>
        </p:blipFill>
        <p:spPr>
          <a:xfrm>
            <a:off x="3548274" y="3373022"/>
            <a:ext cx="2421600" cy="1723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右矢印 26"/>
          <p:cNvSpPr/>
          <p:nvPr/>
        </p:nvSpPr>
        <p:spPr>
          <a:xfrm>
            <a:off x="2614050" y="4015908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31131" y="178889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ユニットの攻撃</a:t>
            </a:r>
            <a:endParaRPr kumimoji="1" lang="ja-JP" altLang="en-US" sz="3600" b="1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7"/>
          <a:srcRect l="21925"/>
          <a:stretch/>
        </p:blipFill>
        <p:spPr>
          <a:xfrm>
            <a:off x="6289995" y="3347115"/>
            <a:ext cx="2426597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222" y1="42667" x2="46222" y2="42667"/>
                        <a14:foregroundMark x1="38222" y1="29778" x2="38222" y2="29778"/>
                        <a14:foregroundMark x1="40000" y1="42222" x2="40000" y2="42222"/>
                        <a14:foregroundMark x1="52000" y1="60889" x2="52000" y2="60889"/>
                        <a14:foregroundMark x1="55111" y1="72444" x2="55111" y2="72444"/>
                        <a14:foregroundMark x1="58222" y1="76444" x2="58222" y2="76444"/>
                        <a14:foregroundMark x1="60000" y1="77333" x2="60000" y2="77333"/>
                        <a14:foregroundMark x1="60444" y1="77778" x2="60444" y2="77778"/>
                        <a14:foregroundMark x1="57778" y1="73333" x2="57333" y2="69333"/>
                        <a14:foregroundMark x1="54222" y1="65778" x2="54222" y2="65778"/>
                        <a14:foregroundMark x1="54222" y1="65778" x2="54222" y2="65778"/>
                        <a14:foregroundMark x1="53333" y1="62222" x2="51556" y2="58667"/>
                        <a14:foregroundMark x1="50667" y1="56444" x2="50667" y2="56444"/>
                        <a14:foregroundMark x1="49333" y1="54667" x2="48000" y2="52444"/>
                        <a14:foregroundMark x1="47556" y1="49778" x2="47556" y2="49778"/>
                        <a14:foregroundMark x1="47556" y1="48444" x2="47556" y2="48444"/>
                        <a14:foregroundMark x1="48444" y1="44889" x2="51111" y2="44444"/>
                        <a14:foregroundMark x1="52444" y1="44444" x2="54222" y2="45333"/>
                        <a14:foregroundMark x1="55111" y1="45333" x2="55111" y2="45333"/>
                        <a14:foregroundMark x1="57333" y1="44889" x2="57333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95" y="4467274"/>
            <a:ext cx="627057" cy="627057"/>
          </a:xfrm>
          <a:prstGeom prst="rect">
            <a:avLst/>
          </a:prstGeom>
        </p:spPr>
      </p:pic>
      <p:sp>
        <p:nvSpPr>
          <p:cNvPr id="31" name="右矢印 30"/>
          <p:cNvSpPr/>
          <p:nvPr/>
        </p:nvSpPr>
        <p:spPr>
          <a:xfrm>
            <a:off x="8716592" y="4094599"/>
            <a:ext cx="957815" cy="372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8"/>
          <a:srcRect l="3346" t="2739" r="1520" b="1935"/>
          <a:stretch/>
        </p:blipFill>
        <p:spPr>
          <a:xfrm>
            <a:off x="9702996" y="3349114"/>
            <a:ext cx="2425224" cy="174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テキスト ボックス 32"/>
          <p:cNvSpPr txBox="1"/>
          <p:nvPr/>
        </p:nvSpPr>
        <p:spPr>
          <a:xfrm>
            <a:off x="6436072" y="2501977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攻撃範囲内にいる敵ユニットをクリックすることで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敵ユニットにダメージを与えることが可能</a:t>
            </a:r>
            <a:endParaRPr kumimoji="1" lang="ja-JP" altLang="en-US" b="1" dirty="0"/>
          </a:p>
        </p:txBody>
      </p:sp>
      <p:sp>
        <p:nvSpPr>
          <p:cNvPr id="34" name="正方形/長方形 33"/>
          <p:cNvSpPr/>
          <p:nvPr/>
        </p:nvSpPr>
        <p:spPr>
          <a:xfrm>
            <a:off x="6076033" y="0"/>
            <a:ext cx="114560" cy="6875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2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251</Words>
  <Application>Microsoft Office PowerPoint</Application>
  <PresentationFormat>ワイド画面</PresentationFormat>
  <Paragraphs>58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HG行書体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GA1A</dc:creator>
  <cp:lastModifiedBy>GA1A</cp:lastModifiedBy>
  <cp:revision>33</cp:revision>
  <dcterms:created xsi:type="dcterms:W3CDTF">2024-12-10T01:08:31Z</dcterms:created>
  <dcterms:modified xsi:type="dcterms:W3CDTF">2024-12-14T03:12:53Z</dcterms:modified>
</cp:coreProperties>
</file>